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8" r:id="rId3"/>
    <p:sldId id="473" r:id="rId4"/>
    <p:sldId id="475" r:id="rId5"/>
    <p:sldId id="472" r:id="rId6"/>
    <p:sldId id="476" r:id="rId7"/>
    <p:sldId id="477" r:id="rId8"/>
    <p:sldId id="479" r:id="rId9"/>
    <p:sldId id="480" r:id="rId10"/>
    <p:sldId id="487" r:id="rId11"/>
    <p:sldId id="484" r:id="rId12"/>
    <p:sldId id="485" r:id="rId13"/>
    <p:sldId id="486" r:id="rId14"/>
    <p:sldId id="4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4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d164178e-abc0-4b71-bbc6-5e79dd65694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e-sfera.hr/dodatni-digitalni-sadrzaji/d164178e-abc0-4b71-bbc6-5e79dd65694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d164178e-abc0-4b71-bbc6-5e79dd656947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/>
              <a:t>Unit 1: </a:t>
            </a:r>
            <a:r>
              <a:rPr lang="hr-HR" sz="2800" dirty="0" err="1"/>
              <a:t>Culture</a:t>
            </a:r>
            <a:r>
              <a:rPr lang="hr-HR" sz="2800" dirty="0"/>
              <a:t> spot 1</a:t>
            </a:r>
            <a:br>
              <a:rPr lang="en-US" sz="2800" dirty="0"/>
            </a:br>
            <a:br>
              <a:rPr lang="en-US" sz="2800" dirty="0"/>
            </a:br>
            <a:r>
              <a:rPr lang="hr-HR" dirty="0" err="1"/>
              <a:t>The</a:t>
            </a:r>
            <a:r>
              <a:rPr lang="hr-HR" dirty="0"/>
              <a:t> Big Apple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752" y="1417455"/>
            <a:ext cx="4012963" cy="51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A8C909F-4E2A-4212-A087-6317D8743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" y="342900"/>
            <a:ext cx="9055253" cy="295923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1B66484-A4CC-4C24-8991-83A2B4527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392" y="3884498"/>
            <a:ext cx="9012608" cy="29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C497C0C-5C91-49A0-BF5F-F6CDE91A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85478" cy="579140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E7388E3-CF38-441F-B7E2-1BAEB5268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900" y="0"/>
            <a:ext cx="3975100" cy="20937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D48B30D-59C7-4488-B5A7-71E604C80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106" y="2692400"/>
            <a:ext cx="4912894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B41883E-5BEE-4F95-81A3-7B27D877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64" y="0"/>
            <a:ext cx="631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D05AF34-1469-41BB-9947-FCD3DE19A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4" y="2197100"/>
            <a:ext cx="12201204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AND LEARN</a:t>
            </a: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r>
              <a:rPr lang="en-US" sz="2000" dirty="0">
                <a:hlinkClick r:id="rId4"/>
              </a:rPr>
              <a:t>https://www.e-sfera.hr/dodatni-digitalni-sadrzaji/d164178e-abc0-4b71-bbc6-5e79dd656947/</a:t>
            </a:r>
            <a:endParaRPr lang="hr-HR" sz="2000" dirty="0"/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5A6191C-7448-4665-82F0-0386F89E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0"/>
            <a:ext cx="5918201" cy="372944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974361F-8D1E-454B-A61A-2AECD6DDA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2" y="3327747"/>
            <a:ext cx="9248998" cy="307642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B54A822-3BBC-4FE8-9BFB-F24BAE2EA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328204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E69A5B8-EE92-422F-A105-AD14494C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727" y="73589"/>
            <a:ext cx="7080939" cy="6710821"/>
          </a:xfrm>
          <a:prstGeom prst="rect">
            <a:avLst/>
          </a:prstGeom>
        </p:spPr>
      </p:pic>
      <p:pic>
        <p:nvPicPr>
          <p:cNvPr id="5" name="Picture 2" descr="Check Mark Tick - Free vector graphic on Pixabay">
            <a:extLst>
              <a:ext uri="{FF2B5EF4-FFF2-40B4-BE49-F238E27FC236}">
                <a16:creationId xmlns:a16="http://schemas.microsoft.com/office/drawing/2014/main" id="{232C82B4-C9DE-4933-97F6-011A00486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02" y="1396299"/>
            <a:ext cx="296227" cy="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eck Mark Tick - Free vector graphic on Pixabay">
            <a:extLst>
              <a:ext uri="{FF2B5EF4-FFF2-40B4-BE49-F238E27FC236}">
                <a16:creationId xmlns:a16="http://schemas.microsoft.com/office/drawing/2014/main" id="{0B2B79E4-F716-4848-AC7B-D862003D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553" y="1106597"/>
            <a:ext cx="296227" cy="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 Mark Tick - Free vector graphic on Pixabay">
            <a:extLst>
              <a:ext uri="{FF2B5EF4-FFF2-40B4-BE49-F238E27FC236}">
                <a16:creationId xmlns:a16="http://schemas.microsoft.com/office/drawing/2014/main" id="{DB6E9D4A-4A8B-4123-8440-C590692A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697" y="5265238"/>
            <a:ext cx="296227" cy="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 Tick - Free vector graphic on Pixabay">
            <a:extLst>
              <a:ext uri="{FF2B5EF4-FFF2-40B4-BE49-F238E27FC236}">
                <a16:creationId xmlns:a16="http://schemas.microsoft.com/office/drawing/2014/main" id="{1EC8B277-C74B-40B7-BAE5-029D5CBC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67" y="3381224"/>
            <a:ext cx="296227" cy="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Mark Tick - Free vector graphic on Pixabay">
            <a:extLst>
              <a:ext uri="{FF2B5EF4-FFF2-40B4-BE49-F238E27FC236}">
                <a16:creationId xmlns:a16="http://schemas.microsoft.com/office/drawing/2014/main" id="{CF9B0C5E-354C-4A4C-923D-741A68F6F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82" y="4810125"/>
            <a:ext cx="296227" cy="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eck Mark Tick - Free vector graphic on Pixabay">
            <a:extLst>
              <a:ext uri="{FF2B5EF4-FFF2-40B4-BE49-F238E27FC236}">
                <a16:creationId xmlns:a16="http://schemas.microsoft.com/office/drawing/2014/main" id="{07489844-77C5-443A-956C-D66D5113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40" y="4497135"/>
            <a:ext cx="320040" cy="31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76BBA-87C0-92D0-43F5-9F2A85D91F73}"/>
              </a:ext>
            </a:extLst>
          </p:cNvPr>
          <p:cNvSpPr txBox="1"/>
          <p:nvPr/>
        </p:nvSpPr>
        <p:spPr>
          <a:xfrm>
            <a:off x="362633" y="4933035"/>
            <a:ext cx="33618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https://www.e-sfera.hr/dodatni-digitalni-sadrzaji/d164178e-abc0-4b71-bbc6-5e79dd656947/</a:t>
            </a:r>
            <a:endParaRPr lang="hr-HR" sz="1400" dirty="0"/>
          </a:p>
          <a:p>
            <a:endParaRPr lang="en-GB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7867F4-9C70-8F8E-6876-DB03000A5D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60" t="32293" r="32970" b="23225"/>
          <a:stretch/>
        </p:blipFill>
        <p:spPr>
          <a:xfrm>
            <a:off x="349192" y="2148221"/>
            <a:ext cx="3375329" cy="25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C3902C8-47F8-456C-B27D-612BCDA1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12004920" cy="37973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172EDE9-0FD9-4300-A807-B28E90597230}"/>
              </a:ext>
            </a:extLst>
          </p:cNvPr>
          <p:cNvSpPr txBox="1"/>
          <p:nvPr/>
        </p:nvSpPr>
        <p:spPr>
          <a:xfrm>
            <a:off x="4421465" y="2844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2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C42CF28-101D-4348-9B06-31CD3C3205F6}"/>
              </a:ext>
            </a:extLst>
          </p:cNvPr>
          <p:cNvSpPr txBox="1"/>
          <p:nvPr/>
        </p:nvSpPr>
        <p:spPr>
          <a:xfrm>
            <a:off x="4421465" y="1905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5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3D307E4-0394-4168-BF7B-2D25DB98E1B3}"/>
              </a:ext>
            </a:extLst>
          </p:cNvPr>
          <p:cNvSpPr txBox="1"/>
          <p:nvPr/>
        </p:nvSpPr>
        <p:spPr>
          <a:xfrm>
            <a:off x="4421465" y="23749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3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5755F40-CC07-4F9B-9C73-A8F352D7973F}"/>
              </a:ext>
            </a:extLst>
          </p:cNvPr>
          <p:cNvSpPr txBox="1"/>
          <p:nvPr/>
        </p:nvSpPr>
        <p:spPr>
          <a:xfrm>
            <a:off x="4421465" y="3212981"/>
            <a:ext cx="46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6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D271B8A-4AE7-4D29-9885-617F5EC8A888}"/>
              </a:ext>
            </a:extLst>
          </p:cNvPr>
          <p:cNvSpPr txBox="1"/>
          <p:nvPr/>
        </p:nvSpPr>
        <p:spPr>
          <a:xfrm>
            <a:off x="4421465" y="358116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4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C2AB854-41DA-4FA2-BD89-1AB180B00154}"/>
              </a:ext>
            </a:extLst>
          </p:cNvPr>
          <p:cNvSpPr txBox="1"/>
          <p:nvPr/>
        </p:nvSpPr>
        <p:spPr>
          <a:xfrm>
            <a:off x="4421465" y="4044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1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2A11F-9C62-1A29-32F2-F16F4970ACD8}"/>
              </a:ext>
            </a:extLst>
          </p:cNvPr>
          <p:cNvSpPr txBox="1"/>
          <p:nvPr/>
        </p:nvSpPr>
        <p:spPr>
          <a:xfrm>
            <a:off x="2384571" y="5340291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hlinkClick r:id="rId3"/>
              </a:rPr>
              <a:t>https://www.e-sfera.hr/dodatni-digitalni-sadrzaji/d164178e-abc0-4b71-bbc6-5e79dd656947/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0998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B58DB29-CA6F-40AF-88E0-E58B3B35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4572000"/>
            <a:ext cx="7491634" cy="115255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6530730-57A1-41B6-B15F-8BA7E3237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134" y="480213"/>
            <a:ext cx="7197492" cy="28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D5970E5-C960-48D5-886C-A2170A51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15"/>
            <a:ext cx="6299563" cy="31416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0588677-58FE-43A8-9B08-41075C28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1" y="244900"/>
            <a:ext cx="4718956" cy="330326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FF1871C-F554-42AD-BEB3-F1A6550950ED}"/>
              </a:ext>
            </a:extLst>
          </p:cNvPr>
          <p:cNvSpPr txBox="1"/>
          <p:nvPr/>
        </p:nvSpPr>
        <p:spPr>
          <a:xfrm>
            <a:off x="1524000" y="4825603"/>
            <a:ext cx="330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city</a:t>
            </a:r>
            <a:r>
              <a:rPr lang="hr-HR" dirty="0">
                <a:solidFill>
                  <a:srgbClr val="FF0000"/>
                </a:solidFill>
              </a:rPr>
              <a:t> centre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4BFA17C-7B28-4F64-84B4-4EE4BC10F82E}"/>
              </a:ext>
            </a:extLst>
          </p:cNvPr>
          <p:cNvSpPr txBox="1"/>
          <p:nvPr/>
        </p:nvSpPr>
        <p:spPr>
          <a:xfrm>
            <a:off x="6185626" y="5103944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cell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phone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7190932-8D2F-4258-961B-8D872D6C19F3}"/>
              </a:ext>
            </a:extLst>
          </p:cNvPr>
          <p:cNvSpPr txBox="1"/>
          <p:nvPr/>
        </p:nvSpPr>
        <p:spPr>
          <a:xfrm>
            <a:off x="6134463" y="481904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downtown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D0A2B22-69E9-4AE2-81DE-F1D096C561A8}"/>
              </a:ext>
            </a:extLst>
          </p:cNvPr>
          <p:cNvSpPr txBox="1"/>
          <p:nvPr/>
        </p:nvSpPr>
        <p:spPr>
          <a:xfrm>
            <a:off x="1551834" y="509041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mobile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phone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86BC6FC-CE7A-47C2-9216-779EEA1042EA}"/>
              </a:ext>
            </a:extLst>
          </p:cNvPr>
          <p:cNvSpPr txBox="1"/>
          <p:nvPr/>
        </p:nvSpPr>
        <p:spPr>
          <a:xfrm>
            <a:off x="1551834" y="5372919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chips</a:t>
            </a:r>
            <a:r>
              <a:rPr lang="hr-HR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0001DC6-08C9-4A44-B358-D237BC4D13E7}"/>
              </a:ext>
            </a:extLst>
          </p:cNvPr>
          <p:cNvSpPr txBox="1"/>
          <p:nvPr/>
        </p:nvSpPr>
        <p:spPr>
          <a:xfrm>
            <a:off x="6185626" y="5388848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French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fries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E1DBE46-6D96-4338-9B2B-FB05FE884CED}"/>
              </a:ext>
            </a:extLst>
          </p:cNvPr>
          <p:cNvSpPr txBox="1"/>
          <p:nvPr/>
        </p:nvSpPr>
        <p:spPr>
          <a:xfrm>
            <a:off x="1524000" y="5657135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taxi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E23B70F-2F67-4048-93FC-8FDF27A40F63}"/>
              </a:ext>
            </a:extLst>
          </p:cNvPr>
          <p:cNvSpPr txBox="1"/>
          <p:nvPr/>
        </p:nvSpPr>
        <p:spPr>
          <a:xfrm>
            <a:off x="6157792" y="5673313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cab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58115DF7-0AC3-400A-A6E7-A1960B3D71C6}"/>
              </a:ext>
            </a:extLst>
          </p:cNvPr>
          <p:cNvSpPr txBox="1"/>
          <p:nvPr/>
        </p:nvSpPr>
        <p:spPr>
          <a:xfrm>
            <a:off x="1551834" y="5930793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lift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095B429C-874A-44E2-B130-46B5A8702B31}"/>
              </a:ext>
            </a:extLst>
          </p:cNvPr>
          <p:cNvSpPr txBox="1"/>
          <p:nvPr/>
        </p:nvSpPr>
        <p:spPr>
          <a:xfrm>
            <a:off x="6096000" y="5981191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elevator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458D185F-5078-4DEF-8A7E-55CDDE44CF54}"/>
              </a:ext>
            </a:extLst>
          </p:cNvPr>
          <p:cNvSpPr txBox="1"/>
          <p:nvPr/>
        </p:nvSpPr>
        <p:spPr>
          <a:xfrm>
            <a:off x="1524000" y="6204451"/>
            <a:ext cx="224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flat</a:t>
            </a:r>
            <a:endParaRPr lang="hr-HR" dirty="0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BC46A0A6-24CE-4681-91FE-54D602E49AB8}"/>
              </a:ext>
            </a:extLst>
          </p:cNvPr>
          <p:cNvSpPr txBox="1"/>
          <p:nvPr/>
        </p:nvSpPr>
        <p:spPr>
          <a:xfrm>
            <a:off x="6096000" y="6214660"/>
            <a:ext cx="224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apartment</a:t>
            </a:r>
            <a:endParaRPr lang="hr-HR" dirty="0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74621847-E3B0-4F86-9EA2-AC74FE5F509B}"/>
              </a:ext>
            </a:extLst>
          </p:cNvPr>
          <p:cNvSpPr txBox="1"/>
          <p:nvPr/>
        </p:nvSpPr>
        <p:spPr>
          <a:xfrm>
            <a:off x="1490254" y="6442068"/>
            <a:ext cx="224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underground</a:t>
            </a:r>
            <a:endParaRPr lang="hr-HR" dirty="0"/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930D25C5-F5E5-4B52-87CC-8F96A1053203}"/>
              </a:ext>
            </a:extLst>
          </p:cNvPr>
          <p:cNvSpPr txBox="1"/>
          <p:nvPr/>
        </p:nvSpPr>
        <p:spPr>
          <a:xfrm>
            <a:off x="6129746" y="6428434"/>
            <a:ext cx="224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subway</a:t>
            </a:r>
            <a:endParaRPr lang="hr-HR" dirty="0"/>
          </a:p>
        </p:txBody>
      </p:sp>
      <p:pic>
        <p:nvPicPr>
          <p:cNvPr id="31" name="Slika 30">
            <a:extLst>
              <a:ext uri="{FF2B5EF4-FFF2-40B4-BE49-F238E27FC236}">
                <a16:creationId xmlns:a16="http://schemas.microsoft.com/office/drawing/2014/main" id="{0E4CC9E7-DE6B-45A3-82A0-918DE4CE3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162" y="3558126"/>
            <a:ext cx="6897552" cy="10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EE0DA6C-5764-4807-83DD-8DFEC5AD5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"/>
            <a:ext cx="12052113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2C180B5-29F7-486A-8CD8-005D92790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578" y="3244968"/>
            <a:ext cx="3494243" cy="33158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CD3DCDB-6706-426C-9DF8-156A3F788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17005" cy="9271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5F48B0C-75C0-493A-A29E-2729C3A7A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701" y="1028700"/>
            <a:ext cx="10715587" cy="752892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56F2F8A-0D69-4886-873C-557F7912C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13" y="1634212"/>
            <a:ext cx="7703132" cy="23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FC376C7-6954-4AA7-B22B-7DFA2A6C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2" y="802945"/>
            <a:ext cx="9342128" cy="602197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A9DDCD-6E38-472F-995D-8C61BB2BD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991" y="2410710"/>
            <a:ext cx="7051189" cy="25988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F79C719-4BF2-4122-BCFC-9CE3C440E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006" y="56471"/>
            <a:ext cx="7256994" cy="118750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5B20C2F-21A6-4D62-8668-8872E83ABC3C}"/>
              </a:ext>
            </a:extLst>
          </p:cNvPr>
          <p:cNvSpPr txBox="1"/>
          <p:nvPr/>
        </p:nvSpPr>
        <p:spPr>
          <a:xfrm>
            <a:off x="4993991" y="3258102"/>
            <a:ext cx="351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rgbClr val="FF0000"/>
                </a:solidFill>
              </a:rPr>
              <a:t>plenty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of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cinemas</a:t>
            </a:r>
            <a:r>
              <a:rPr lang="hr-HR" sz="1600" dirty="0">
                <a:solidFill>
                  <a:srgbClr val="FF0000"/>
                </a:solidFill>
              </a:rPr>
              <a:t>, </a:t>
            </a:r>
            <a:r>
              <a:rPr lang="hr-HR" sz="1600" dirty="0" err="1">
                <a:solidFill>
                  <a:srgbClr val="FF0000"/>
                </a:solidFill>
              </a:rPr>
              <a:t>theatres</a:t>
            </a:r>
            <a:r>
              <a:rPr lang="hr-HR" sz="1600" dirty="0">
                <a:solidFill>
                  <a:srgbClr val="FF0000"/>
                </a:solidFill>
              </a:rPr>
              <a:t>, </a:t>
            </a:r>
            <a:r>
              <a:rPr lang="hr-HR" sz="1600" dirty="0" err="1">
                <a:solidFill>
                  <a:srgbClr val="FF0000"/>
                </a:solidFill>
              </a:rPr>
              <a:t>shopping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malls</a:t>
            </a:r>
            <a:r>
              <a:rPr lang="hr-HR" sz="1600" dirty="0">
                <a:solidFill>
                  <a:srgbClr val="FF0000"/>
                </a:solidFill>
              </a:rPr>
              <a:t>, </a:t>
            </a:r>
            <a:r>
              <a:rPr lang="hr-HR" sz="1600" dirty="0" err="1">
                <a:solidFill>
                  <a:srgbClr val="FF0000"/>
                </a:solidFill>
              </a:rPr>
              <a:t>museums</a:t>
            </a:r>
            <a:r>
              <a:rPr lang="hr-HR" sz="1600" dirty="0">
                <a:solidFill>
                  <a:srgbClr val="FF0000"/>
                </a:solidFill>
              </a:rPr>
              <a:t>, </a:t>
            </a:r>
            <a:r>
              <a:rPr lang="hr-HR" sz="1600" dirty="0" err="1">
                <a:solidFill>
                  <a:srgbClr val="FF0000"/>
                </a:solidFill>
              </a:rPr>
              <a:t>and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things</a:t>
            </a:r>
            <a:r>
              <a:rPr lang="hr-HR" sz="1600" dirty="0">
                <a:solidFill>
                  <a:srgbClr val="FF0000"/>
                </a:solidFill>
              </a:rPr>
              <a:t> to </a:t>
            </a:r>
            <a:r>
              <a:rPr lang="hr-HR" sz="1600" dirty="0" err="1">
                <a:solidFill>
                  <a:srgbClr val="FF0000"/>
                </a:solidFill>
              </a:rPr>
              <a:t>see</a:t>
            </a:r>
            <a:endParaRPr lang="hr-HR" sz="16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0333093-14C9-4A0D-8EF1-569B6999E3E4}"/>
              </a:ext>
            </a:extLst>
          </p:cNvPr>
          <p:cNvSpPr txBox="1"/>
          <p:nvPr/>
        </p:nvSpPr>
        <p:spPr>
          <a:xfrm>
            <a:off x="4993991" y="2913017"/>
            <a:ext cx="335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FF0000"/>
                </a:solidFill>
              </a:rPr>
              <a:t>a </a:t>
            </a:r>
            <a:r>
              <a:rPr lang="hr-HR" sz="1600" dirty="0" err="1">
                <a:solidFill>
                  <a:srgbClr val="FF0000"/>
                </a:solidFill>
              </a:rPr>
              <a:t>lot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of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things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you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can</a:t>
            </a:r>
            <a:r>
              <a:rPr lang="hr-HR" sz="1600" dirty="0">
                <a:solidFill>
                  <a:srgbClr val="FF0000"/>
                </a:solidFill>
              </a:rPr>
              <a:t> do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7F3798D-03A3-40F4-BBA2-33A59E32C98C}"/>
              </a:ext>
            </a:extLst>
          </p:cNvPr>
          <p:cNvSpPr txBox="1"/>
          <p:nvPr/>
        </p:nvSpPr>
        <p:spPr>
          <a:xfrm>
            <a:off x="8438606" y="2913017"/>
            <a:ext cx="323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rgbClr val="FF0000"/>
                </a:solidFill>
              </a:rPr>
              <a:t>the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city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is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dirty</a:t>
            </a:r>
            <a:r>
              <a:rPr lang="hr-HR" sz="1600" dirty="0">
                <a:solidFill>
                  <a:srgbClr val="FF0000"/>
                </a:solidFill>
              </a:rPr>
              <a:t>, </a:t>
            </a:r>
            <a:r>
              <a:rPr lang="hr-HR" sz="1600" dirty="0" err="1">
                <a:solidFill>
                  <a:srgbClr val="FF0000"/>
                </a:solidFill>
              </a:rPr>
              <a:t>garbage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bins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and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bags</a:t>
            </a:r>
            <a:r>
              <a:rPr lang="hr-HR" sz="1600" dirty="0">
                <a:solidFill>
                  <a:srgbClr val="FF0000"/>
                </a:solidFill>
              </a:rPr>
              <a:t> are </a:t>
            </a:r>
            <a:r>
              <a:rPr lang="hr-HR" sz="1600" dirty="0" err="1">
                <a:solidFill>
                  <a:srgbClr val="FF0000"/>
                </a:solidFill>
              </a:rPr>
              <a:t>everywhere</a:t>
            </a:r>
            <a:r>
              <a:rPr lang="hr-HR" sz="1600" dirty="0">
                <a:solidFill>
                  <a:srgbClr val="FF0000"/>
                </a:solidFill>
              </a:rPr>
              <a:t>; </a:t>
            </a:r>
            <a:r>
              <a:rPr lang="hr-HR" sz="1600" dirty="0" err="1">
                <a:solidFill>
                  <a:srgbClr val="FF0000"/>
                </a:solidFill>
              </a:rPr>
              <a:t>bad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smell</a:t>
            </a:r>
            <a:endParaRPr lang="hr-HR" sz="16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C6C3B1C-4A70-4812-B12D-75D4A7EE85E8}"/>
              </a:ext>
            </a:extLst>
          </p:cNvPr>
          <p:cNvSpPr txBox="1"/>
          <p:nvPr/>
        </p:nvSpPr>
        <p:spPr>
          <a:xfrm>
            <a:off x="8476414" y="3897618"/>
            <a:ext cx="3022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FF0000"/>
                </a:solidFill>
              </a:rPr>
              <a:t>a </a:t>
            </a:r>
            <a:r>
              <a:rPr lang="hr-HR" sz="1600" dirty="0" err="1">
                <a:solidFill>
                  <a:srgbClr val="FF0000"/>
                </a:solidFill>
              </a:rPr>
              <a:t>lot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of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crime</a:t>
            </a:r>
            <a:r>
              <a:rPr lang="hr-HR" sz="1600" dirty="0">
                <a:solidFill>
                  <a:srgbClr val="FF0000"/>
                </a:solidFill>
              </a:rPr>
              <a:t>; </a:t>
            </a:r>
            <a:r>
              <a:rPr lang="hr-HR" sz="1600" dirty="0" err="1">
                <a:solidFill>
                  <a:srgbClr val="FF0000"/>
                </a:solidFill>
              </a:rPr>
              <a:t>not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safe</a:t>
            </a:r>
            <a:r>
              <a:rPr lang="hr-HR" sz="1600" dirty="0">
                <a:solidFill>
                  <a:srgbClr val="FF0000"/>
                </a:solidFill>
              </a:rPr>
              <a:t> at </a:t>
            </a:r>
            <a:r>
              <a:rPr lang="hr-HR" sz="1600" dirty="0" err="1">
                <a:solidFill>
                  <a:srgbClr val="FF0000"/>
                </a:solidFill>
              </a:rPr>
              <a:t>night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ACECD46-EAEB-4449-A04E-85C164496FE5}"/>
              </a:ext>
            </a:extLst>
          </p:cNvPr>
          <p:cNvSpPr txBox="1"/>
          <p:nvPr/>
        </p:nvSpPr>
        <p:spPr>
          <a:xfrm>
            <a:off x="4993991" y="4095630"/>
            <a:ext cx="351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rgbClr val="FF0000"/>
                </a:solidFill>
              </a:rPr>
              <a:t>lots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of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job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opportunities</a:t>
            </a:r>
            <a:r>
              <a:rPr lang="hr-HR" sz="1600" dirty="0">
                <a:solidFill>
                  <a:srgbClr val="FF0000"/>
                </a:solidFill>
              </a:rPr>
              <a:t>, </a:t>
            </a:r>
            <a:r>
              <a:rPr lang="hr-HR" sz="1600" dirty="0" err="1">
                <a:solidFill>
                  <a:srgbClr val="FF0000"/>
                </a:solidFill>
              </a:rPr>
              <a:t>good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schools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and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universities</a:t>
            </a:r>
            <a:endParaRPr lang="hr-HR" sz="1600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A6B6E2F-02CB-4716-A9C2-1C8821A60756}"/>
              </a:ext>
            </a:extLst>
          </p:cNvPr>
          <p:cNvSpPr txBox="1"/>
          <p:nvPr/>
        </p:nvSpPr>
        <p:spPr>
          <a:xfrm>
            <a:off x="8508647" y="3504323"/>
            <a:ext cx="306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rgbClr val="FF0000"/>
                </a:solidFill>
              </a:rPr>
              <a:t>traffic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jams</a:t>
            </a:r>
            <a:endParaRPr lang="hr-HR" sz="1600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C0AFFC0-B648-4972-B600-12FF8D6354C6}"/>
              </a:ext>
            </a:extLst>
          </p:cNvPr>
          <p:cNvSpPr txBox="1"/>
          <p:nvPr/>
        </p:nvSpPr>
        <p:spPr>
          <a:xfrm>
            <a:off x="8476414" y="4341385"/>
            <a:ext cx="3022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rgbClr val="FF0000"/>
                </a:solidFill>
              </a:rPr>
              <a:t>lots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of</a:t>
            </a:r>
            <a:r>
              <a:rPr lang="hr-HR" sz="1600" dirty="0">
                <a:solidFill>
                  <a:srgbClr val="FF0000"/>
                </a:solidFill>
              </a:rPr>
              <a:t> </a:t>
            </a:r>
            <a:r>
              <a:rPr lang="hr-HR" sz="1600" dirty="0" err="1">
                <a:solidFill>
                  <a:srgbClr val="FF0000"/>
                </a:solidFill>
              </a:rPr>
              <a:t>rats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134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Unit 1: Culture spot 1  The Big Apple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115</cp:revision>
  <dcterms:created xsi:type="dcterms:W3CDTF">2021-09-01T06:25:32Z</dcterms:created>
  <dcterms:modified xsi:type="dcterms:W3CDTF">2022-10-10T12:54:04Z</dcterms:modified>
</cp:coreProperties>
</file>